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7"/>
  </p:notesMasterIdLst>
  <p:handoutMasterIdLst>
    <p:handoutMasterId r:id="rId8"/>
  </p:handoutMasterIdLst>
  <p:sldIdLst>
    <p:sldId id="260" r:id="rId5"/>
    <p:sldId id="261" r:id="rId6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AB5559-7A35-8E85-22F7-8E708AE81439}" v="275" dt="2026-09-10T08:29:35.81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8150043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None/>
              <a:defRPr/>
            </a:pPr>
            <a:r>
              <a:rPr lang="tr-TR" sz="1500" b="1" dirty="0">
                <a:latin typeface="Arial"/>
                <a:cs typeface="Arial"/>
              </a:rPr>
              <a:t>2026-2027 Güz Dönemi Veri Bilimi ve Analitiği 1. Sınıf Haftalık Ders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Programı /</a:t>
            </a:r>
            <a:r>
              <a:rPr lang="tr-TR" sz="1500" b="1" dirty="0">
                <a:latin typeface="Arial"/>
                <a:cs typeface="Arial"/>
              </a:rPr>
              <a:t> 2026-2027 Fall </a:t>
            </a:r>
            <a:r>
              <a:rPr lang="tr-TR" sz="1500" b="1" dirty="0" err="1">
                <a:latin typeface="Arial"/>
                <a:cs typeface="Arial"/>
              </a:rPr>
              <a:t>Semester</a:t>
            </a:r>
            <a:r>
              <a:rPr lang="tr-TR" sz="1500" b="1" dirty="0">
                <a:latin typeface="Arial"/>
                <a:cs typeface="Arial"/>
              </a:rPr>
              <a:t> Data </a:t>
            </a:r>
            <a:r>
              <a:rPr lang="tr-TR" sz="1500" b="1" dirty="0" err="1">
                <a:latin typeface="Arial"/>
                <a:cs typeface="Arial"/>
              </a:rPr>
              <a:t>Science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and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Analytics</a:t>
            </a:r>
            <a:r>
              <a:rPr lang="tr-TR" sz="1500" b="1" dirty="0">
                <a:latin typeface="Arial"/>
                <a:cs typeface="Arial"/>
              </a:rPr>
              <a:t> 1st </a:t>
            </a:r>
            <a:r>
              <a:rPr lang="tr-TR" sz="1500" b="1" dirty="0" err="1">
                <a:latin typeface="Arial"/>
                <a:cs typeface="Arial"/>
              </a:rPr>
              <a:t>Year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dirty="0">
                <a:latin typeface="Arial"/>
                <a:cs typeface="Arial"/>
              </a:rPr>
              <a:t> Schedule</a:t>
            </a:r>
            <a:endParaRPr lang="tr-TR" b="1" dirty="0">
              <a:ea typeface="+mn-ea"/>
              <a:cs typeface="+mn-cs"/>
            </a:endParaRP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162890"/>
              </p:ext>
            </p:extLst>
          </p:nvPr>
        </p:nvGraphicFramePr>
        <p:xfrm>
          <a:off x="508920" y="672807"/>
          <a:ext cx="8138711" cy="49466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62673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62673">
                  <a:extLst>
                    <a:ext uri="{9D8B030D-6E8A-4147-A177-3AD203B41FA5}">
                      <a16:colId xmlns:a16="http://schemas.microsoft.com/office/drawing/2014/main" val="2406408830"/>
                    </a:ext>
                  </a:extLst>
                </a:gridCol>
              </a:tblGrid>
              <a:tr h="25335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Cumartesi / Saturday</a:t>
                      </a:r>
                    </a:p>
                  </a:txBody>
                  <a:tcPr marL="6043" marR="6043" marT="6043" marB="0" anchor="ctr"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BİL109-Bilgisayar Programlama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Uğur Özbalkan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İNG101-İngilizce I</a:t>
                      </a:r>
                      <a:endParaRPr lang="en-US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8748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BİL109-Bilgisayar Programlama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Dr. Öğr. Üyesi Uğur Özbalkan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8863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VBA101-Veri Bilimi ve Analitiğine Giriş</a:t>
                      </a:r>
                      <a:endParaRPr lang="en-US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Kubilay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Erişlik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4358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13.00-13.50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MAT105-Matematik I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Dilara Karslıoğlu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VBA103-Ayrık Matematik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Melike Karatay</a:t>
                      </a:r>
                      <a:endParaRPr lang="tr-TR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ÜNİ101-Üniversite Yaşamı ve Kariyer Planlama</a:t>
                      </a:r>
                      <a:endParaRPr lang="en-US" dirty="0"/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14.00-14.50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VBA103-Ayrık Matematik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Melike Karatay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3327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15.00-15.50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TÜRK101-Türk Dili l</a:t>
                      </a:r>
                      <a:endParaRPr lang="en-US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16.00-16.50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tr-TR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İST101-İstatistiğe Giriş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Prof. Dr.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Şahamet</a:t>
                      </a: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Bülbül</a:t>
                      </a:r>
                      <a:endParaRPr lang="tr-TR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17.00-17.50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noProof="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noProof="0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18.00-18.50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2787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19.00-19.50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82EEB-EE8A-C356-F951-38D37F87E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62B01478-091C-33FC-AD56-68B11FFE1D47}"/>
              </a:ext>
            </a:extLst>
          </p:cNvPr>
          <p:cNvSpPr txBox="1"/>
          <p:nvPr/>
        </p:nvSpPr>
        <p:spPr>
          <a:xfrm>
            <a:off x="467544" y="127783"/>
            <a:ext cx="8150043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None/>
              <a:defRPr/>
            </a:pPr>
            <a:r>
              <a:rPr lang="tr-TR" sz="1500" b="1" dirty="0">
                <a:latin typeface="Arial"/>
                <a:cs typeface="Arial"/>
              </a:rPr>
              <a:t>2026-2027 Güz Dönemi Veri Bilimi ve Analitiği 2. Sınıf Haftalık Ders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Programı /</a:t>
            </a:r>
            <a:r>
              <a:rPr lang="tr-TR" sz="1500" b="1" dirty="0">
                <a:latin typeface="Arial"/>
                <a:cs typeface="Arial"/>
              </a:rPr>
              <a:t> 2026-2027 Fall </a:t>
            </a:r>
            <a:r>
              <a:rPr lang="tr-TR" sz="1500" b="1" dirty="0" err="1">
                <a:latin typeface="Arial"/>
                <a:cs typeface="Arial"/>
              </a:rPr>
              <a:t>Semester</a:t>
            </a:r>
            <a:r>
              <a:rPr lang="tr-TR" sz="1500" b="1" dirty="0">
                <a:latin typeface="Arial"/>
                <a:cs typeface="Arial"/>
              </a:rPr>
              <a:t> Data </a:t>
            </a:r>
            <a:r>
              <a:rPr lang="tr-TR" sz="1500" b="1" dirty="0" err="1">
                <a:latin typeface="Arial"/>
                <a:cs typeface="Arial"/>
              </a:rPr>
              <a:t>Science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and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Analytics</a:t>
            </a:r>
            <a:r>
              <a:rPr lang="tr-TR" sz="1500" b="1" dirty="0">
                <a:latin typeface="Arial"/>
                <a:cs typeface="Arial"/>
              </a:rPr>
              <a:t> 2nd </a:t>
            </a:r>
            <a:r>
              <a:rPr lang="tr-TR" sz="1500" b="1" dirty="0" err="1">
                <a:latin typeface="Arial"/>
                <a:cs typeface="Arial"/>
              </a:rPr>
              <a:t>Year</a:t>
            </a:r>
            <a:r>
              <a:rPr lang="tr-TR" sz="1500" b="1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dirty="0">
                <a:latin typeface="Arial"/>
                <a:cs typeface="Arial"/>
              </a:rPr>
              <a:t> Schedule</a:t>
            </a:r>
            <a:endParaRPr lang="tr-TR" b="1" dirty="0">
              <a:ea typeface="+mn-ea"/>
              <a:cs typeface="+mn-cs"/>
            </a:endParaRP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701A305C-C2F0-BEFC-82E6-191B97E0D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554874"/>
              </p:ext>
            </p:extLst>
          </p:nvPr>
        </p:nvGraphicFramePr>
        <p:xfrm>
          <a:off x="508920" y="672807"/>
          <a:ext cx="8138704" cy="494577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162672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162672">
                  <a:extLst>
                    <a:ext uri="{9D8B030D-6E8A-4147-A177-3AD203B41FA5}">
                      <a16:colId xmlns:a16="http://schemas.microsoft.com/office/drawing/2014/main" val="2406408830"/>
                    </a:ext>
                  </a:extLst>
                </a:gridCol>
              </a:tblGrid>
              <a:tr h="25335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Cumartesi / </a:t>
                      </a:r>
                      <a:r>
                        <a:rPr lang="tr-TR" sz="800" u="none" strike="noStrike" dirty="0" err="1">
                          <a:effectLst/>
                        </a:rPr>
                        <a:t>Saturday</a:t>
                      </a:r>
                      <a:endParaRPr lang="en-US"/>
                    </a:p>
                  </a:txBody>
                  <a:tcPr marL="6043" marR="6043" marT="6043" marB="0" anchor="ctr"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VBA207-Veri Bilimi Uygulama Araçları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Dr. Öğr. Üyesi Kubilay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Erişlik</a:t>
                      </a:r>
                      <a:endParaRPr lang="tr-TR" dirty="0" err="1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BİL205-Veri Yapıları</a:t>
                      </a:r>
                      <a:endParaRPr lang="en-U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</a:t>
                      </a: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Melike Karatay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İST211-Kantitatif Karar Verme Teknikleri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Bilge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Serdarer</a:t>
                      </a: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Kuzu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BİL207-Yapay Sinir Ağları</a:t>
                      </a:r>
                      <a:endParaRPr lang="en-US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Dr. Öğr. Üyesi Kubilay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Erişlik</a:t>
                      </a: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İST201-Matematiksel İstatistik</a:t>
                      </a:r>
                      <a:endParaRPr lang="en-US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Bilge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Serdarer</a:t>
                      </a: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Kuzu</a:t>
                      </a:r>
                      <a:endParaRPr lang="en-US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</a:rPr>
                        <a:t>VBA205-İş Sağlığı ve Güvenliği I</a:t>
                      </a:r>
                      <a:endParaRPr lang="en-US" dirty="0"/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baseline="0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Dr. Öğr. Üyesi </a:t>
                      </a:r>
                      <a:r>
                        <a:rPr lang="tr-TR" sz="800" b="0" i="0" u="none" strike="noStrike" baseline="0" noProof="0">
                          <a:solidFill>
                            <a:srgbClr val="000000"/>
                          </a:solidFill>
                        </a:rPr>
                        <a:t>Gülizar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</a:rPr>
                        <a:t>Hoşten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ATA201-Atatürk İlkeleri ve İnkılap Tarihi I</a:t>
                      </a:r>
                      <a:endParaRPr lang="en-US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ATA201-Atatürk İlkeleri ve İnkılap Tarihi I</a:t>
                      </a:r>
                      <a:endParaRPr lang="en-US"/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12139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 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İST201-Matematiksel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İstatistik</a:t>
                      </a:r>
                      <a:endParaRPr lang="en-US" dirty="0" err="1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Dr. Öğr. Üyesi 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Bilge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Serdarer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Kuzu</a:t>
                      </a:r>
                      <a:endParaRPr lang="en-US" dirty="0"/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VBA207-Veri Bilimi Uygulama Araçları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Kubilay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Erişlik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dirty="0"/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dirty="0"/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dirty="0"/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800" dirty="0"/>
                    </a:p>
                  </a:txBody>
                  <a:tcPr marL="0" marR="0" marT="0" marB="0" anchor="ctr" horzOverflow="overflow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076733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14.00-14.50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BİL207-Yapay Sinir Ağları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Dr. Öğr. Üyesi Kubilay </a:t>
                      </a:r>
                      <a:r>
                        <a:rPr lang="tr-TR" sz="800" b="0" i="0" u="none" strike="noStrike" baseline="0" noProof="0" dirty="0" err="1">
                          <a:solidFill>
                            <a:srgbClr val="000000"/>
                          </a:solidFill>
                          <a:latin typeface="+mn-lt"/>
                        </a:rPr>
                        <a:t>Erişlik</a:t>
                      </a: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720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15.00-15.50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BİL205-Veri Yapıları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tr-TR" sz="8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Dr. Öğr. Üyesi Melike Karatay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16.00-16.50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tr-TR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fontAlgn="b"/>
                      <a:endParaRPr lang="tr-TR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043" marR="6043" marT="60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17.00-17.50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noProof="0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tr-TR" sz="800" b="0" i="0" u="none" strike="noStrike" noProof="0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8748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18.00-18.50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tr-TR" sz="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2787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19.00-19.50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03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5F771058D5D244192537426793E3C98" ma:contentTypeVersion="10" ma:contentTypeDescription="Yeni belge oluşturun." ma:contentTypeScope="" ma:versionID="4916286b46a7bbee5b236d18cac3444b">
  <xsd:schema xmlns:xsd="http://www.w3.org/2001/XMLSchema" xmlns:xs="http://www.w3.org/2001/XMLSchema" xmlns:p="http://schemas.microsoft.com/office/2006/metadata/properties" xmlns:ns2="22c82166-3f3a-48dc-905a-0fe3aa184f41" xmlns:ns3="80aa0f64-f5da-446f-b992-93301011c856" targetNamespace="http://schemas.microsoft.com/office/2006/metadata/properties" ma:root="true" ma:fieldsID="22abab991bf45b28aab78a60b7961ee4" ns2:_="" ns3:_="">
    <xsd:import namespace="22c82166-3f3a-48dc-905a-0fe3aa184f41"/>
    <xsd:import namespace="80aa0f64-f5da-446f-b992-93301011c8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c82166-3f3a-48dc-905a-0fe3aa184f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a0f64-f5da-446f-b992-93301011c85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334fb4-9886-472c-9213-c634132ee4fd}" ma:internalName="TaxCatchAll" ma:showField="CatchAllData" ma:web="80aa0f64-f5da-446f-b992-93301011c8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c82166-3f3a-48dc-905a-0fe3aa184f41">
      <Terms xmlns="http://schemas.microsoft.com/office/infopath/2007/PartnerControls"/>
    </lcf76f155ced4ddcb4097134ff3c332f>
    <TaxCatchAll xmlns="80aa0f64-f5da-446f-b992-93301011c856" xsi:nil="true"/>
  </documentManagement>
</p:properties>
</file>

<file path=customXml/itemProps1.xml><?xml version="1.0" encoding="utf-8"?>
<ds:datastoreItem xmlns:ds="http://schemas.openxmlformats.org/officeDocument/2006/customXml" ds:itemID="{412BAB95-4765-45D0-892A-BDB1B453F2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4417A8-801F-41B4-8B85-C6AD9F8DA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c82166-3f3a-48dc-905a-0fe3aa184f41"/>
    <ds:schemaRef ds:uri="80aa0f64-f5da-446f-b992-93301011c8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E49DE7-DD72-481A-9473-1719D3A5A6F0}">
  <ds:schemaRefs>
    <ds:schemaRef ds:uri="http://schemas.microsoft.com/office/2006/metadata/properties"/>
    <ds:schemaRef ds:uri="http://schemas.microsoft.com/office/infopath/2007/PartnerControls"/>
    <ds:schemaRef ds:uri="22c82166-3f3a-48dc-905a-0fe3aa184f41"/>
    <ds:schemaRef ds:uri="80aa0f64-f5da-446f-b992-93301011c8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307</Words>
  <Application>Microsoft Office PowerPoint</Application>
  <PresentationFormat>Ekran Gösterisi (4:3)</PresentationFormat>
  <Paragraphs>79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Arş. Gör. Mehmet Emir ERDEM</cp:lastModifiedBy>
  <cp:revision>4</cp:revision>
  <cp:lastPrinted>2022-02-24T09:20:43Z</cp:lastPrinted>
  <dcterms:created xsi:type="dcterms:W3CDTF">2021-04-20T12:55:35Z</dcterms:created>
  <dcterms:modified xsi:type="dcterms:W3CDTF">2026-09-11T08:31:25Z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0x01010055F771058D5D244192537426793E3C98</vt:lpwstr>
  </property>
  <property fmtid="{D5CDD505-2E9C-101B-9397-08002B2CF9AE}" pid="3" name="MediaServiceImageTags">
    <vt:lpwstr/>
  </property>
</Properties>
</file>